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10285400" cx="18288000"/>
  <p:notesSz cx="6858000" cy="9144000"/>
  <p:embeddedFontLst>
    <p:embeddedFont>
      <p:font typeface="Raleway SemiBold"/>
      <p:regular r:id="rId33"/>
      <p:bold r:id="rId34"/>
      <p:italic r:id="rId35"/>
      <p:boldItalic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Raleway ExtraBold"/>
      <p:bold r:id="rId41"/>
      <p:boldItalic r:id="rId42"/>
    </p:embeddedFont>
    <p:embeddedFont>
      <p:font typeface="Raleway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hpAkdSAb3kXihFkqWuvS4rtC+H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42" Type="http://schemas.openxmlformats.org/officeDocument/2006/relationships/font" Target="fonts/RalewayExtraBold-boldItalic.fntdata"/><Relationship Id="rId41" Type="http://schemas.openxmlformats.org/officeDocument/2006/relationships/font" Target="fonts/RalewayExtraBold-bold.fntdata"/><Relationship Id="rId22" Type="http://schemas.openxmlformats.org/officeDocument/2006/relationships/slide" Target="slides/slide18.xml"/><Relationship Id="rId44" Type="http://schemas.openxmlformats.org/officeDocument/2006/relationships/font" Target="fonts/RalewayMedium-bold.fntdata"/><Relationship Id="rId21" Type="http://schemas.openxmlformats.org/officeDocument/2006/relationships/slide" Target="slides/slide17.xml"/><Relationship Id="rId43" Type="http://schemas.openxmlformats.org/officeDocument/2006/relationships/font" Target="fonts/RalewayMedium-regular.fntdata"/><Relationship Id="rId24" Type="http://schemas.openxmlformats.org/officeDocument/2006/relationships/slide" Target="slides/slide20.xml"/><Relationship Id="rId46" Type="http://schemas.openxmlformats.org/officeDocument/2006/relationships/font" Target="fonts/Raleway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Raleway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SemiBold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SemiBold-italic.fntdata"/><Relationship Id="rId12" Type="http://schemas.openxmlformats.org/officeDocument/2006/relationships/slide" Target="slides/slide8.xml"/><Relationship Id="rId34" Type="http://schemas.openxmlformats.org/officeDocument/2006/relationships/font" Target="fonts/RalewaySemiBold-bold.fntdata"/><Relationship Id="rId15" Type="http://schemas.openxmlformats.org/officeDocument/2006/relationships/slide" Target="slides/slide11.xml"/><Relationship Id="rId37" Type="http://schemas.openxmlformats.org/officeDocument/2006/relationships/font" Target="fonts/Raleway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Semi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Raleway-italic.fntdata"/><Relationship Id="rId16" Type="http://schemas.openxmlformats.org/officeDocument/2006/relationships/slide" Target="slides/slide12.xml"/><Relationship Id="rId38" Type="http://schemas.openxmlformats.org/officeDocument/2006/relationships/font" Target="fonts/Ralew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lanlawson.com/2021/02/23/javascript-performance-beyond-bundle-siz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lanlawson.com/2021/02/23/javascript-performance-beyond-bundle-size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2ac6e01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62ac6e01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162ac6e011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6aab96da4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66aab96da4_3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6aab96da4_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66aab96da4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6aab96da4_3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66aab96da4_3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6aab96da4_3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https://nolanlawson.com/2021/02/23/javascript-performance-beyond-bundle-size/</a:t>
            </a:r>
            <a:endParaRPr/>
          </a:p>
        </p:txBody>
      </p:sp>
      <p:sp>
        <p:nvSpPr>
          <p:cNvPr id="183" name="Google Shape;183;g166aab96da4_3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6aab96da4_3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 u="sng">
                <a:solidFill>
                  <a:schemeClr val="hlink"/>
                </a:solidFill>
                <a:hlinkClick r:id="rId2"/>
              </a:rPr>
              <a:t>https://nolanlawson.com/2021/02/23/javascript-performance-beyond-bundle-size/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https://dannyvankooten.com/website-carbon-emissions/</a:t>
            </a:r>
            <a:endParaRPr/>
          </a:p>
        </p:txBody>
      </p:sp>
      <p:sp>
        <p:nvSpPr>
          <p:cNvPr id="193" name="Google Shape;193;g166aab96da4_3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6aab96da4_3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 u="sng">
                <a:solidFill>
                  <a:schemeClr val="hlink"/>
                </a:solidFill>
                <a:hlinkClick r:id="rId2"/>
              </a:rPr>
              <a:t>https://nolanlawson.com/2021/02/23/javascript-performance-beyond-bundle-size/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https://dannyvankooten.com/website-carbon-emissions/</a:t>
            </a:r>
            <a:endParaRPr/>
          </a:p>
        </p:txBody>
      </p:sp>
      <p:sp>
        <p:nvSpPr>
          <p:cNvPr id="203" name="Google Shape;203;g166aab96da4_3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6aab96da4_3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66aab96da4_3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6aab96da4_3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66aab96da4_3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7e44061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67e44061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6aab96da4_3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66aab96da4_3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6aab96da4_3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66aab96da4_3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6aab96da4_3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66aab96da4_3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6aab96da4_3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66aab96da4_3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7e440618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https://www.cibotechnologies.com/blog/calculating-the-carbon-footprint-of-zoom-meetings/</a:t>
            </a:r>
            <a:endParaRPr/>
          </a:p>
        </p:txBody>
      </p:sp>
      <p:sp>
        <p:nvSpPr>
          <p:cNvPr id="281" name="Google Shape;281;g167e440618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7e440618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https://www.cibotechnologies.com/blog/calculating-the-carbon-footprint-of-zoom-meetings/</a:t>
            </a:r>
            <a:endParaRPr/>
          </a:p>
        </p:txBody>
      </p:sp>
      <p:sp>
        <p:nvSpPr>
          <p:cNvPr id="290" name="Google Shape;290;g167e440618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6aab96da4_3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66aab96da4_3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7e440618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67e440618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6aab96da4_3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66aab96da4_3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6aab96da4_3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66aab96da4_3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aab96da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166aab96da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6aab96da4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66aab96da4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6aab96da4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66aab96da4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6aab96da4_3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66aab96da4_3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6aab96da4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66aab96da4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6aab96da4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66aab96da4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6aab96da4_3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66aab96da4_3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62ac6e011f_0_53"/>
          <p:cNvSpPr txBox="1"/>
          <p:nvPr>
            <p:ph type="title"/>
          </p:nvPr>
        </p:nvSpPr>
        <p:spPr>
          <a:xfrm>
            <a:off x="555812" y="1577788"/>
            <a:ext cx="169434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 ExtraBold"/>
              <a:buNone/>
              <a:defRPr b="1" i="0" sz="6000">
                <a:solidFill>
                  <a:srgbClr val="0E1E3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5" name="Google Shape;15;g162ac6e011f_0_53"/>
          <p:cNvSpPr txBox="1"/>
          <p:nvPr>
            <p:ph idx="1" type="body"/>
          </p:nvPr>
        </p:nvSpPr>
        <p:spPr>
          <a:xfrm>
            <a:off x="555812" y="4016187"/>
            <a:ext cx="169434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6000"/>
              <a:buNone/>
              <a:defRPr b="1" i="0" sz="6000">
                <a:solidFill>
                  <a:srgbClr val="0E1E3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g162ac6e011f_0_53"/>
          <p:cNvSpPr txBox="1"/>
          <p:nvPr>
            <p:ph idx="10" type="dt"/>
          </p:nvPr>
        </p:nvSpPr>
        <p:spPr>
          <a:xfrm>
            <a:off x="12573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162ac6e011f_0_53"/>
          <p:cNvSpPr txBox="1"/>
          <p:nvPr>
            <p:ph idx="11" type="ftr"/>
          </p:nvPr>
        </p:nvSpPr>
        <p:spPr>
          <a:xfrm>
            <a:off x="6057900" y="9533055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162ac6e011f_0_53"/>
          <p:cNvSpPr txBox="1"/>
          <p:nvPr>
            <p:ph idx="12" type="sldNum"/>
          </p:nvPr>
        </p:nvSpPr>
        <p:spPr>
          <a:xfrm>
            <a:off x="129159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62ac6e011f_0_38"/>
          <p:cNvSpPr/>
          <p:nvPr/>
        </p:nvSpPr>
        <p:spPr>
          <a:xfrm>
            <a:off x="9144000" y="-250"/>
            <a:ext cx="9144000" cy="102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162ac6e011f_0_38"/>
          <p:cNvSpPr txBox="1"/>
          <p:nvPr>
            <p:ph type="title"/>
          </p:nvPr>
        </p:nvSpPr>
        <p:spPr>
          <a:xfrm>
            <a:off x="531000" y="2465966"/>
            <a:ext cx="8090400" cy="29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54" name="Google Shape;54;g162ac6e011f_0_38"/>
          <p:cNvSpPr txBox="1"/>
          <p:nvPr>
            <p:ph idx="1" type="subTitle"/>
          </p:nvPr>
        </p:nvSpPr>
        <p:spPr>
          <a:xfrm>
            <a:off x="531000" y="5605278"/>
            <a:ext cx="8090400" cy="2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g162ac6e011f_0_38"/>
          <p:cNvSpPr txBox="1"/>
          <p:nvPr>
            <p:ph idx="2" type="body"/>
          </p:nvPr>
        </p:nvSpPr>
        <p:spPr>
          <a:xfrm>
            <a:off x="9879000" y="1447925"/>
            <a:ext cx="7674000" cy="7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6" name="Google Shape;56;g162ac6e011f_0_3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2ac6e011f_0_44"/>
          <p:cNvSpPr txBox="1"/>
          <p:nvPr>
            <p:ph idx="1" type="body"/>
          </p:nvPr>
        </p:nvSpPr>
        <p:spPr>
          <a:xfrm>
            <a:off x="623400" y="8459834"/>
            <a:ext cx="11997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59" name="Google Shape;59;g162ac6e011f_0_44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2ac6e011f_0_47"/>
          <p:cNvSpPr txBox="1"/>
          <p:nvPr>
            <p:ph hasCustomPrompt="1" type="title"/>
          </p:nvPr>
        </p:nvSpPr>
        <p:spPr>
          <a:xfrm>
            <a:off x="623400" y="2211906"/>
            <a:ext cx="17041200" cy="3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2" name="Google Shape;62;g162ac6e011f_0_47"/>
          <p:cNvSpPr txBox="1"/>
          <p:nvPr>
            <p:ph idx="1" type="body"/>
          </p:nvPr>
        </p:nvSpPr>
        <p:spPr>
          <a:xfrm>
            <a:off x="623400" y="6303469"/>
            <a:ext cx="17041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3" name="Google Shape;63;g162ac6e011f_0_47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2ac6e011f_0_51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62ac6e011f_0_59"/>
          <p:cNvSpPr txBox="1"/>
          <p:nvPr>
            <p:ph type="title"/>
          </p:nvPr>
        </p:nvSpPr>
        <p:spPr>
          <a:xfrm>
            <a:off x="1257299" y="547604"/>
            <a:ext cx="160983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  <a:defRPr sz="6000">
                <a:solidFill>
                  <a:srgbClr val="0E1E3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" name="Google Shape;21;g162ac6e011f_0_59"/>
          <p:cNvSpPr txBox="1"/>
          <p:nvPr>
            <p:ph idx="1" type="body"/>
          </p:nvPr>
        </p:nvSpPr>
        <p:spPr>
          <a:xfrm>
            <a:off x="1257300" y="2738015"/>
            <a:ext cx="16098300" cy="6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3200"/>
              <a:buFont typeface="Calibri"/>
              <a:buNone/>
              <a:defRPr>
                <a:solidFill>
                  <a:srgbClr val="0E1E30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g162ac6e011f_0_59"/>
          <p:cNvSpPr txBox="1"/>
          <p:nvPr>
            <p:ph idx="10" type="dt"/>
          </p:nvPr>
        </p:nvSpPr>
        <p:spPr>
          <a:xfrm>
            <a:off x="12573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162ac6e011f_0_59"/>
          <p:cNvSpPr txBox="1"/>
          <p:nvPr>
            <p:ph idx="11" type="ftr"/>
          </p:nvPr>
        </p:nvSpPr>
        <p:spPr>
          <a:xfrm>
            <a:off x="6057900" y="9533055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162ac6e011f_0_59"/>
          <p:cNvSpPr txBox="1"/>
          <p:nvPr>
            <p:ph idx="12" type="sldNum"/>
          </p:nvPr>
        </p:nvSpPr>
        <p:spPr>
          <a:xfrm>
            <a:off x="129159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62ac6e011f_0_12"/>
          <p:cNvSpPr txBox="1"/>
          <p:nvPr>
            <p:ph type="ctrTitle"/>
          </p:nvPr>
        </p:nvSpPr>
        <p:spPr>
          <a:xfrm>
            <a:off x="623417" y="1488918"/>
            <a:ext cx="17041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7" name="Google Shape;27;g162ac6e011f_0_12"/>
          <p:cNvSpPr txBox="1"/>
          <p:nvPr>
            <p:ph idx="1" type="subTitle"/>
          </p:nvPr>
        </p:nvSpPr>
        <p:spPr>
          <a:xfrm>
            <a:off x="623400" y="5667368"/>
            <a:ext cx="170412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" name="Google Shape;28;g162ac6e011f_0_12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62ac6e011f_0_16"/>
          <p:cNvSpPr txBox="1"/>
          <p:nvPr>
            <p:ph type="title"/>
          </p:nvPr>
        </p:nvSpPr>
        <p:spPr>
          <a:xfrm>
            <a:off x="623400" y="4301031"/>
            <a:ext cx="170412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" name="Google Shape;31;g162ac6e011f_0_16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62ac6e011f_0_19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" name="Google Shape;34;g162ac6e011f_0_19"/>
          <p:cNvSpPr txBox="1"/>
          <p:nvPr>
            <p:ph idx="1" type="body"/>
          </p:nvPr>
        </p:nvSpPr>
        <p:spPr>
          <a:xfrm>
            <a:off x="623400" y="2304591"/>
            <a:ext cx="170412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35" name="Google Shape;35;g162ac6e011f_0_19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62ac6e011f_0_23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" name="Google Shape;38;g162ac6e011f_0_23"/>
          <p:cNvSpPr txBox="1"/>
          <p:nvPr>
            <p:ph idx="1" type="body"/>
          </p:nvPr>
        </p:nvSpPr>
        <p:spPr>
          <a:xfrm>
            <a:off x="623400" y="2304591"/>
            <a:ext cx="79998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" name="Google Shape;39;g162ac6e011f_0_23"/>
          <p:cNvSpPr txBox="1"/>
          <p:nvPr>
            <p:ph idx="2" type="body"/>
          </p:nvPr>
        </p:nvSpPr>
        <p:spPr>
          <a:xfrm>
            <a:off x="9664800" y="2304591"/>
            <a:ext cx="79998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" name="Google Shape;40;g162ac6e011f_0_23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62ac6e011f_0_28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3" name="Google Shape;43;g162ac6e011f_0_2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2ac6e011f_0_31"/>
          <p:cNvSpPr txBox="1"/>
          <p:nvPr>
            <p:ph type="title"/>
          </p:nvPr>
        </p:nvSpPr>
        <p:spPr>
          <a:xfrm>
            <a:off x="623400" y="1111027"/>
            <a:ext cx="561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g162ac6e011f_0_31"/>
          <p:cNvSpPr txBox="1"/>
          <p:nvPr>
            <p:ph idx="1" type="body"/>
          </p:nvPr>
        </p:nvSpPr>
        <p:spPr>
          <a:xfrm>
            <a:off x="623400" y="2778768"/>
            <a:ext cx="5616000" cy="6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7" name="Google Shape;47;g162ac6e011f_0_31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62ac6e011f_0_35"/>
          <p:cNvSpPr txBox="1"/>
          <p:nvPr>
            <p:ph type="title"/>
          </p:nvPr>
        </p:nvSpPr>
        <p:spPr>
          <a:xfrm>
            <a:off x="980500" y="900160"/>
            <a:ext cx="12735600" cy="8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0" name="Google Shape;50;g162ac6e011f_0_35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2ac6e011f_0_8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62ac6e011f_0_8"/>
          <p:cNvSpPr txBox="1"/>
          <p:nvPr>
            <p:ph idx="1" type="body"/>
          </p:nvPr>
        </p:nvSpPr>
        <p:spPr>
          <a:xfrm>
            <a:off x="623400" y="2304591"/>
            <a:ext cx="170412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62ac6e011f_0_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dunhamweb.com/blog/when-smaller-is-better" TargetMode="External"/><Relationship Id="rId5" Type="http://schemas.openxmlformats.org/officeDocument/2006/relationships/hyperlink" Target="https://nolanlawson.com/2021/02/23/javascript-performance-beyond-bundle-siz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dannyvankooten.com/website-carbon-emissions/" TargetMode="External"/><Relationship Id="rId5" Type="http://schemas.openxmlformats.org/officeDocument/2006/relationships/hyperlink" Target="https://www.mdpi.com/2071-1050/10/7/249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kinsta.com/blog/optimize-images-for-web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blog.cloudflare.com/the-climate-and-cloudflar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s://impakter.com/the-environmental-case-for-edge-computing/" TargetMode="External"/><Relationship Id="rId5" Type="http://schemas.openxmlformats.org/officeDocument/2006/relationships/hyperlink" Target="https://www.researchgate.net/publication/275653947_On_Global_Electricity_Usage_of_Communication_Technology_Trends_to_203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hyperlink" Target="https://environtechnical.eu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s://amilkare.it/siti-web-sostenibili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162ac6e011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158" cy="102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62ac6e011f_0_0"/>
          <p:cNvSpPr txBox="1"/>
          <p:nvPr>
            <p:ph type="title"/>
          </p:nvPr>
        </p:nvSpPr>
        <p:spPr>
          <a:xfrm>
            <a:off x="966075" y="1818296"/>
            <a:ext cx="169434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 ExtraBold"/>
              <a:buNone/>
            </a:pPr>
            <a:r>
              <a:rPr lang="en-IT" sz="4400">
                <a:latin typeface="Raleway"/>
                <a:ea typeface="Raleway"/>
                <a:cs typeface="Raleway"/>
                <a:sym typeface="Raleway"/>
              </a:rPr>
              <a:t>Lorenzo Pieri</a:t>
            </a: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g162ac6e011f_0_0"/>
          <p:cNvSpPr txBox="1"/>
          <p:nvPr>
            <p:ph idx="1" type="body"/>
          </p:nvPr>
        </p:nvSpPr>
        <p:spPr>
          <a:xfrm>
            <a:off x="966087" y="3280537"/>
            <a:ext cx="169434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6000"/>
              <a:buNone/>
            </a:pPr>
            <a:r>
              <a:rPr lang="en-IT" sz="8000">
                <a:latin typeface="Raleway"/>
                <a:ea typeface="Raleway"/>
                <a:cs typeface="Raleway"/>
                <a:sym typeface="Raleway"/>
              </a:rPr>
              <a:t>Greta is not happy with your website, and she’s right.</a:t>
            </a:r>
            <a:endParaRPr sz="8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g162ac6e011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77413" y="606763"/>
            <a:ext cx="33432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6aab96da4_3_4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It’s not about better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g166aab96da4_3_42"/>
          <p:cNvSpPr txBox="1"/>
          <p:nvPr>
            <p:ph idx="1" type="body"/>
          </p:nvPr>
        </p:nvSpPr>
        <p:spPr>
          <a:xfrm>
            <a:off x="633050" y="2445725"/>
            <a:ext cx="9234900" cy="6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Different websites require different assets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 private blog, as performant as it can be, is still a text wall most of the times.</a:t>
            </a:r>
            <a:endParaRPr sz="421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not compare for judgement but rather learn an important lesson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We can all participate in this cultural shift.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g166aab96da4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2325" y="1629355"/>
            <a:ext cx="6760125" cy="67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66aab96da4_3_42"/>
          <p:cNvSpPr txBox="1"/>
          <p:nvPr/>
        </p:nvSpPr>
        <p:spPr>
          <a:xfrm>
            <a:off x="633050" y="7805125"/>
            <a:ext cx="3000000" cy="7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lt1"/>
                </a:solidFill>
              </a:rPr>
              <a:t>Let’s start :)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6aab96da4_3_75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Let’s change the world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5" name="Google Shape;165;g166aab96da4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66aab96da4_3_75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One byte at a time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g166aab96da4_3_75"/>
          <p:cNvSpPr txBox="1"/>
          <p:nvPr/>
        </p:nvSpPr>
        <p:spPr>
          <a:xfrm>
            <a:off x="633050" y="31103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Dark themes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are not just cooler (c’mon), they also allow to save energy and cut on consumption. Dimming a little the light on our monitors also doesn’t hurt!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8" name="Google Shape;168;g166aab96da4_3_75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166aab96da4_3_75"/>
          <p:cNvSpPr txBox="1"/>
          <p:nvPr/>
        </p:nvSpPr>
        <p:spPr>
          <a:xfrm>
            <a:off x="691750" y="6207100"/>
            <a:ext cx="134739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Most newer frameworks allow for easy theming and addition of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light/dark themes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so that could be a first simple implementation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6aab96da4_3_48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Let’s change the world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75" name="Google Shape;175;g166aab96da4_3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66aab96da4_3_483"/>
          <p:cNvSpPr txBox="1"/>
          <p:nvPr/>
        </p:nvSpPr>
        <p:spPr>
          <a:xfrm>
            <a:off x="633050" y="1844950"/>
            <a:ext cx="119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Javascript is the infamous Damocles’ sword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g166aab96da4_3_483"/>
          <p:cNvSpPr txBox="1"/>
          <p:nvPr/>
        </p:nvSpPr>
        <p:spPr>
          <a:xfrm>
            <a:off x="633050" y="2865850"/>
            <a:ext cx="13473900" cy="4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thoughtful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bundle size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can go a long way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images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diverse formats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Variable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fonts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Cache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cache, cache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Edge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computing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8" name="Google Shape;178;g166aab96da4_3_48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g166aab96da4_3_483"/>
          <p:cNvSpPr txBox="1"/>
          <p:nvPr/>
        </p:nvSpPr>
        <p:spPr>
          <a:xfrm>
            <a:off x="691750" y="8193050"/>
            <a:ext cx="1211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Async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communication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g166aab96da4_3_483"/>
          <p:cNvSpPr txBox="1"/>
          <p:nvPr/>
        </p:nvSpPr>
        <p:spPr>
          <a:xfrm>
            <a:off x="633050" y="7419550"/>
            <a:ext cx="119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Special mention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6aab96da4_3_495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6" name="Google Shape;186;g166aab96da4_3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66aab96da4_3_495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 don’t really need the entire Lodash fam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g166aab96da4_3_495"/>
          <p:cNvSpPr txBox="1"/>
          <p:nvPr/>
        </p:nvSpPr>
        <p:spPr>
          <a:xfrm>
            <a:off x="633050" y="3110375"/>
            <a:ext cx="95022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Are you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minifying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your files?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about gzipping?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Tree-shaking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?!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Lots of this is done directly by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module bundlers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but they are as good as we configure them!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9" name="Google Shape;189;g166aab96da4_3_495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g166aab96da4_3_495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When smaller is better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https://dunhamweb.com/blog/when-smaller-is-better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7.	Read the tea leaves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https://nolanlawson.com/2021/02/23/javascript-performance-beyond-bundle-size/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6aab96da4_3_57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6" name="Google Shape;196;g166aab96da4_3_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66aab96da4_3_576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power of compounding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g166aab96da4_3_576"/>
          <p:cNvSpPr txBox="1"/>
          <p:nvPr/>
        </p:nvSpPr>
        <p:spPr>
          <a:xfrm>
            <a:off x="633050" y="2815775"/>
            <a:ext cx="14795100" cy="5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 might think that 20kb of deleted unused code from your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lib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won’t matter that much.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Think again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That’s what happened with the plugin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Mailchimp for Wordpress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1kb in a file that is being loaded on 1 million websites reduces CO</a:t>
            </a:r>
            <a:r>
              <a:rPr baseline="-25000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emissions by an estimated 1475 kg per month. Now do that times 20. For one library.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9" name="Google Shape;199;g166aab96da4_3_57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g166aab96da4_3_576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Mailchimp for Wordpress carbon footprint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https://dannyvankooten.com/website-carbon-emissions/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	Evaluating consumption for mobile data transfer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https://www.mdpi.com/2071-1050/10/7/2494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6aab96da4_3_590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6" name="Google Shape;206;g166aab96da4_3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66aab96da4_3_590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the tools, Luke!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g166aab96da4_3_590"/>
          <p:cNvSpPr txBox="1"/>
          <p:nvPr/>
        </p:nvSpPr>
        <p:spPr>
          <a:xfrm>
            <a:off x="633050" y="2815775"/>
            <a:ext cx="9936300" cy="5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Tools like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Bundlephobia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Webpack Bundle Analyzer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can help you better understand how your app is served to the users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Rollup or esbuild users? No problem, the internet got you covered!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9" name="Google Shape;209;g166aab96da4_3_590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6aab96da4_3_50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5" name="Google Shape;215;g166aab96da4_3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66aab96da4_3_504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8K profile pictures are kind of too much, aren’t they?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g166aab96da4_3_504"/>
          <p:cNvSpPr txBox="1"/>
          <p:nvPr/>
        </p:nvSpPr>
        <p:spPr>
          <a:xfrm>
            <a:off x="633050" y="25927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I’m not saying that good quality images are bad, just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 should be more caring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about size and load times, for many reasons: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8" name="Google Shape;218;g166aab96da4_3_504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g166aab96da4_3_504"/>
          <p:cNvSpPr txBox="1"/>
          <p:nvPr/>
        </p:nvSpPr>
        <p:spPr>
          <a:xfrm>
            <a:off x="853700" y="5838425"/>
            <a:ext cx="1619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performance (load times)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experience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SEO metrics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bandwidth usage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carbon footprint! That’s pretty much the entire CTA!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6aab96da4_3_61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5" name="Google Shape;225;g166aab96da4_3_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66aab96da4_3_612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images are the new black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g166aab96da4_3_612"/>
          <p:cNvSpPr txBox="1"/>
          <p:nvPr/>
        </p:nvSpPr>
        <p:spPr>
          <a:xfrm>
            <a:off x="633050" y="2771725"/>
            <a:ext cx="13473900" cy="6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are amazing services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optimization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image responsiveness.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Just like the Image tag in `</a:t>
            </a:r>
            <a:r>
              <a:rPr i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nextjs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`, you can use images through these services.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few names: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cloudinary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imgix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akamai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8" name="Google Shape;228;g166aab96da4_3_612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7e4406186_0_0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4" name="Google Shape;234;g167e44061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7e4406186_0_0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images are the new black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g167e4406186_0_0"/>
          <p:cNvSpPr txBox="1"/>
          <p:nvPr/>
        </p:nvSpPr>
        <p:spPr>
          <a:xfrm>
            <a:off x="633050" y="2771725"/>
            <a:ext cx="134739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Images make up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+20% weight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on webpages and considering we are mostly visual learners, this is increasing!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7" name="Google Shape;237;g167e4406186_0_0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g167e4406186_0_0"/>
          <p:cNvSpPr txBox="1"/>
          <p:nvPr/>
        </p:nvSpPr>
        <p:spPr>
          <a:xfrm>
            <a:off x="633050" y="5478775"/>
            <a:ext cx="134739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Remember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srcset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your friend and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thumbnails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should have smaller images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Also,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 caniuse is 94%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as of this moment. Unless you need to support IE11, just go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g167e4406186_0_0"/>
          <p:cNvSpPr txBox="1"/>
          <p:nvPr/>
        </p:nvSpPr>
        <p:spPr>
          <a:xfrm>
            <a:off x="633050" y="8732550"/>
            <a:ext cx="9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Optimize your images for the web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https://kinsta.com/blog/optimize-images-for-web/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6aab96da4_3_531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Variable fonts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5" name="Google Shape;245;g166aab96da4_3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6aab96da4_3_531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Thin 200 is cool, but are you using it?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g166aab96da4_3_531"/>
          <p:cNvSpPr txBox="1"/>
          <p:nvPr/>
        </p:nvSpPr>
        <p:spPr>
          <a:xfrm>
            <a:off x="633050" y="3377950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95% global usage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if you don’t need to support IE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. Just drop IE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unless you strictly need it.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@fontface can also help you support older browsers in case you need a different set of fonts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8" name="Google Shape;248;g166aab96da4_3_531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>
            <p:ph type="title"/>
          </p:nvPr>
        </p:nvSpPr>
        <p:spPr>
          <a:xfrm>
            <a:off x="633045" y="699248"/>
            <a:ext cx="17039494" cy="114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It’s just a website, right? :)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"/>
          <p:cNvSpPr txBox="1"/>
          <p:nvPr>
            <p:ph idx="1" type="body"/>
          </p:nvPr>
        </p:nvSpPr>
        <p:spPr>
          <a:xfrm>
            <a:off x="633050" y="2675650"/>
            <a:ext cx="91770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3200"/>
              <a:buFont typeface="Calibri"/>
              <a:buNone/>
            </a:pP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ell, turns out </a:t>
            </a:r>
            <a:r>
              <a:rPr b="1" lang="en-IT" sz="5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it’s not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5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3200"/>
              <a:buFont typeface="Calibri"/>
              <a:buNone/>
            </a:pP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Your website is one of the beautiful snowflakes that is part of a bigger picture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5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10550769" y="3428999"/>
            <a:ext cx="7104186" cy="583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17" lvl="0" marL="34285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None/>
            </a:pPr>
            <a:r>
              <a:t/>
            </a:r>
            <a:endParaRPr b="0" i="0" sz="41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9299" y="1259175"/>
            <a:ext cx="10442725" cy="7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633050" y="6814550"/>
            <a:ext cx="78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b="1" lang="en-IT" sz="58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go find out why!</a:t>
            </a:r>
            <a:endParaRPr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6aab96da4_3_51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Cache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4" name="Google Shape;254;g166aab96da4_3_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66aab96da4_3_513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 you have a minute to talk about our lord, CDN?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g166aab96da4_3_513"/>
          <p:cNvSpPr txBox="1"/>
          <p:nvPr/>
        </p:nvSpPr>
        <p:spPr>
          <a:xfrm>
            <a:off x="633050" y="31103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is no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magic wand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for carbon footprint, but there are nice and handy things that we can do to significantly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enhance performance, SEO scores and drop our website and webapp carbon footprint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7" name="Google Shape;257;g166aab96da4_3_51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g166aab96da4_3_513"/>
          <p:cNvSpPr txBox="1"/>
          <p:nvPr/>
        </p:nvSpPr>
        <p:spPr>
          <a:xfrm>
            <a:off x="633050" y="8732550"/>
            <a:ext cx="9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11.	Climate and Cloudflare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https://blog.cloudflare.com/the-climate-and-cloudflare/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g166aab96da4_3_513"/>
          <p:cNvSpPr txBox="1"/>
          <p:nvPr/>
        </p:nvSpPr>
        <p:spPr>
          <a:xfrm>
            <a:off x="691750" y="6639875"/>
            <a:ext cx="13473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CDNs and caches in general can revolutionize your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environtech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game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6aab96da4_3_539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Edge Computing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5" name="Google Shape;265;g166aab96da4_3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66aab96da4_3_539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Your friendly neighborhood servers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g166aab96da4_3_539"/>
          <p:cNvSpPr txBox="1"/>
          <p:nvPr/>
        </p:nvSpPr>
        <p:spPr>
          <a:xfrm>
            <a:off x="633050" y="3110375"/>
            <a:ext cx="13559400" cy="51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Edge Computing is the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best environtechnical choice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 can make.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Serve content as close to your users and win in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again,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carbon footprint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This could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reduce latency and power consumption by 60%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8" name="Google Shape;268;g166aab96da4_3_539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g166aab96da4_3_539"/>
          <p:cNvSpPr txBox="1"/>
          <p:nvPr/>
        </p:nvSpPr>
        <p:spPr>
          <a:xfrm>
            <a:off x="633050" y="8732550"/>
            <a:ext cx="169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12.	The environmental case for edge computing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https://impakter.com/the-environmental-case-for-edge-computing/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13.	On global electricity usage of ICT trends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https://www.researchgate.net/publication/275653947_On_Global_Electricity_Usage_of_Communication_Technology_Trends_to_2030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6aab96da4_3_547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190500" marR="1905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IT" sz="1200">
                <a:solidFill>
                  <a:srgbClr val="E0E0E0"/>
                </a:solidFill>
                <a:highlight>
                  <a:srgbClr val="183244"/>
                </a:highlight>
              </a:rPr>
              <a:t> </a:t>
            </a:r>
            <a:endParaRPr sz="1200">
              <a:solidFill>
                <a:srgbClr val="E0E0E0"/>
              </a:solidFill>
              <a:highlight>
                <a:srgbClr val="183244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T" sz="6205">
                <a:solidFill>
                  <a:srgbClr val="E0E0E0"/>
                </a:solidFill>
              </a:rPr>
              <a:t>🍪 </a:t>
            </a: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Async Communication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5" name="Google Shape;275;g166aab96da4_3_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66aab96da4_3_547"/>
          <p:cNvSpPr txBox="1"/>
          <p:nvPr/>
        </p:nvSpPr>
        <p:spPr>
          <a:xfrm>
            <a:off x="633050" y="1844950"/>
            <a:ext cx="1436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Not everything needs to happen in sync. Libuv your professional life!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g166aab96da4_3_547"/>
          <p:cNvSpPr txBox="1"/>
          <p:nvPr/>
        </p:nvSpPr>
        <p:spPr>
          <a:xfrm>
            <a:off x="633050" y="3322450"/>
            <a:ext cx="144981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last cookie. We live in an ever connected world of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real time data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communication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FOMO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urgency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drop this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Not only will our minds be in a better and more relaxed place but we will also become considerably more aware of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space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8" name="Google Shape;278;g166aab96da4_3_547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7e4406186_0_2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rgbClr val="99999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(Not su much)</a:t>
            </a: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fun numbers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84" name="Google Shape;284;g167e440618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67e4406186_0_23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real expense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g167e4406186_0_23"/>
          <p:cNvSpPr txBox="1"/>
          <p:nvPr/>
        </p:nvSpPr>
        <p:spPr>
          <a:xfrm>
            <a:off x="633050" y="3110375"/>
            <a:ext cx="135930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17g, median carbon footprint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each email written in corporate jargon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1.1kg, median carbon footprint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a zoom meeting with 2 people in 1h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+1000kg, carbon footprint/year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if you own 2 computers and a screen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+200kg, carbon footprint/year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a 19” monitor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7" name="Google Shape;287;g167e4406186_0_2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7e4406186_0_3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can I do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93" name="Google Shape;293;g167e440618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67e4406186_0_36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It’s the little things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g167e4406186_0_36"/>
          <p:cNvSpPr txBox="1"/>
          <p:nvPr/>
        </p:nvSpPr>
        <p:spPr>
          <a:xfrm>
            <a:off x="633050" y="3110375"/>
            <a:ext cx="135930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your monitor!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Turn off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the computer if you don’t need it :)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Sure, jargon is cool but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CO2 is better.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Less emails and zoom calls can save the planet!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time on your phone</a:t>
            </a:r>
            <a:endParaRPr b="1"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Read a little more about it!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Plenty of small things to help the planet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g167e4406186_0_3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6aab96da4_3_52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Resources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02" name="Google Shape;302;g166aab96da4_3_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66aab96da4_3_522"/>
          <p:cNvSpPr txBox="1"/>
          <p:nvPr/>
        </p:nvSpPr>
        <p:spPr>
          <a:xfrm>
            <a:off x="633050" y="2477600"/>
            <a:ext cx="13473900" cy="6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are so many nice resources and encouraging ones to share that one slide wouldn’t be enough!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 I bought a domain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https://environtechnical.eu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 will share all the resources I found on the subject and kee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 it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updated with more researches and great articles on the subject! Bookmark it for later use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4" name="Google Shape;304;g166aab96da4_3_522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7e4406186_0_5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Shout out!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0" name="Google Shape;310;g167e440618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67e4406186_0_53"/>
          <p:cNvSpPr txBox="1"/>
          <p:nvPr/>
        </p:nvSpPr>
        <p:spPr>
          <a:xfrm>
            <a:off x="633050" y="2477600"/>
            <a:ext cx="13473900" cy="6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Environmental issues are all over the news, almost every single day but I didn’t realize how much the Internet is a big part of it until I read my good friend Amilkare’s blog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https://amilkare.it/siti-web-sostenibili/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 and have a read! It’s a great article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2" name="Google Shape;312;g167e4406186_0_5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6aab96da4_3_55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Contacts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8" name="Google Shape;318;g166aab96da4_3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66aab96da4_3_556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Let’s keep in touch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g166aab96da4_3_556"/>
          <p:cNvSpPr txBox="1"/>
          <p:nvPr/>
        </p:nvSpPr>
        <p:spPr>
          <a:xfrm>
            <a:off x="691750" y="7480350"/>
            <a:ext cx="61278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Github</a:t>
            </a:r>
            <a:r>
              <a:rPr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404answernotfound</a:t>
            </a:r>
            <a:endParaRPr sz="36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Twitter</a:t>
            </a:r>
            <a:r>
              <a:rPr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@404answnotfound</a:t>
            </a:r>
            <a:endParaRPr sz="36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g166aab96da4_3_55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g166aab96da4_3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1150" y="3388125"/>
            <a:ext cx="3509125" cy="3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66aab96da4_3_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62" y="3388137"/>
            <a:ext cx="3509125" cy="35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66aab96da4_3_556"/>
          <p:cNvSpPr txBox="1"/>
          <p:nvPr/>
        </p:nvSpPr>
        <p:spPr>
          <a:xfrm>
            <a:off x="9589175" y="1844950"/>
            <a:ext cx="773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Open Source Community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Schrodinger’s Hat - Join us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g166aab96da4_3_556"/>
          <p:cNvSpPr txBox="1"/>
          <p:nvPr/>
        </p:nvSpPr>
        <p:spPr>
          <a:xfrm>
            <a:off x="633050" y="7020475"/>
            <a:ext cx="440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https://404answernotfound.eu</a:t>
            </a:r>
            <a:endParaRPr sz="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g166aab96da4_3_556"/>
          <p:cNvSpPr txBox="1"/>
          <p:nvPr/>
        </p:nvSpPr>
        <p:spPr>
          <a:xfrm>
            <a:off x="11126050" y="7020475"/>
            <a:ext cx="440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https://www.schrodinger-hat.it</a:t>
            </a:r>
            <a:endParaRPr sz="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6aab96da4_3_56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you!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32" name="Google Shape;332;g166aab96da4_3_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66aab96da4_3_564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Have a great Codemotion experience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4" name="Google Shape;334;g166aab96da4_3_564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g166aab96da4_3_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588" y="3141288"/>
            <a:ext cx="5810826" cy="58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6aab96da4_2_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Hello Codemotion </a:t>
            </a:r>
            <a:r>
              <a:rPr lang="en-IT" sz="6200">
                <a:solidFill>
                  <a:srgbClr val="E0E0E0"/>
                </a:solidFill>
                <a:latin typeface="Raleway"/>
                <a:ea typeface="Raleway"/>
                <a:cs typeface="Raleway"/>
                <a:sym typeface="Raleway"/>
              </a:rPr>
              <a:t>🫶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g166aab96da4_2_3"/>
          <p:cNvSpPr txBox="1"/>
          <p:nvPr>
            <p:ph idx="1" type="body"/>
          </p:nvPr>
        </p:nvSpPr>
        <p:spPr>
          <a:xfrm>
            <a:off x="633050" y="2675650"/>
            <a:ext cx="91680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My name is </a:t>
            </a:r>
            <a:r>
              <a:rPr b="1"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Lorenzo Pieri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and I’ll have the pleasure to take you on this </a:t>
            </a:r>
            <a:r>
              <a:rPr b="1" i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environtechnical journey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:)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I’m a Senior Software Engineer @ </a:t>
            </a:r>
            <a:r>
              <a:rPr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Antidote Technologies Inc.</a:t>
            </a:r>
            <a:r>
              <a:rPr lang="en-IT" sz="421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you can find me online as</a:t>
            </a: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g166aab96da4_2_3"/>
          <p:cNvSpPr txBox="1"/>
          <p:nvPr/>
        </p:nvSpPr>
        <p:spPr>
          <a:xfrm>
            <a:off x="10550769" y="3428999"/>
            <a:ext cx="7104300" cy="5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17" lvl="0" marL="34285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None/>
            </a:pPr>
            <a:r>
              <a:t/>
            </a:r>
            <a:endParaRPr b="0" i="0" sz="41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66aab96da4_2_3"/>
          <p:cNvSpPr txBox="1"/>
          <p:nvPr/>
        </p:nvSpPr>
        <p:spPr>
          <a:xfrm>
            <a:off x="1286225" y="7181850"/>
            <a:ext cx="801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404answernotfound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g166aab96da4_2_3"/>
          <p:cNvSpPr txBox="1"/>
          <p:nvPr/>
        </p:nvSpPr>
        <p:spPr>
          <a:xfrm>
            <a:off x="1286225" y="7949850"/>
            <a:ext cx="801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404answnotfound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g166aab96da4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50" y="8082400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66aab96da4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50" y="7314400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66aab96da4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7400" y="796300"/>
            <a:ext cx="8012400" cy="8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66aab96da4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007" y="4786910"/>
            <a:ext cx="3247093" cy="28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66aab96da4_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0925" y="5584078"/>
            <a:ext cx="4944026" cy="302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66aab96da4_2_18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Let’s start small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g166aab96da4_2_18"/>
          <p:cNvSpPr txBox="1"/>
          <p:nvPr>
            <p:ph idx="1" type="body"/>
          </p:nvPr>
        </p:nvSpPr>
        <p:spPr>
          <a:xfrm>
            <a:off x="633050" y="2445688"/>
            <a:ext cx="92349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Are websites and webapps </a:t>
            </a:r>
            <a:r>
              <a:rPr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that much environtechnically eco unfriendly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g166aab96da4_2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233" y="699242"/>
            <a:ext cx="4264810" cy="28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66aab96da4_2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3102" y="3563891"/>
            <a:ext cx="5435724" cy="327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66aab96da4_2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28083" y="1263875"/>
            <a:ext cx="4944016" cy="25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66aab96da4_2_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51475" y="2998201"/>
            <a:ext cx="3919876" cy="25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66aab96da4_2_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151475" y="5119569"/>
            <a:ext cx="4556174" cy="268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66aab96da4_2_18"/>
          <p:cNvSpPr txBox="1"/>
          <p:nvPr/>
        </p:nvSpPr>
        <p:spPr>
          <a:xfrm>
            <a:off x="633050" y="4389450"/>
            <a:ext cx="6127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ecent research points out to the elephant in the room.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 are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not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 taking care of it as we should.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6aab96da4_2_51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Some numbers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g166aab96da4_2_51"/>
          <p:cNvSpPr txBox="1"/>
          <p:nvPr/>
        </p:nvSpPr>
        <p:spPr>
          <a:xfrm>
            <a:off x="633050" y="2319900"/>
            <a:ext cx="12307200" cy="5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 billion+ people</a:t>
            </a:r>
            <a:r>
              <a:rPr b="1" lang="en-IT" sz="4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use internet every 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da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y </a:t>
            </a:r>
            <a:r>
              <a:rPr baseline="30000" lang="en-IT" sz="4200">
                <a:latin typeface="Raleway"/>
                <a:ea typeface="Raleway"/>
                <a:cs typeface="Raleway"/>
                <a:sym typeface="Raleway"/>
              </a:rPr>
              <a:t>1</a:t>
            </a:r>
            <a:endParaRPr b="1" baseline="300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up to 4%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greenhouse emissions to double by 2025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3rd on the podium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for electricity demand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X3 internet traffic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in less than a decade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1% global electricity use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just in data centers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356% growth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 webpage weight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196%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growth in internet speed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g166aab96da4_2_51"/>
          <p:cNvSpPr txBox="1"/>
          <p:nvPr/>
        </p:nvSpPr>
        <p:spPr>
          <a:xfrm>
            <a:off x="633050" y="8214950"/>
            <a:ext cx="961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https://www.climateimpact.com/news-insights/insights/infographic-carbon-footprint-internet/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https://almanac.httparchive.org/en/2021/page-weight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https://www.ookla.com/articles/world-internet-speeds-july-2021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g166aab96da4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676" y="1844950"/>
            <a:ext cx="10842548" cy="63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6aab96da4_3_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g166aab96da4_3_3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404answernotfound.eu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my personal/technical blog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g166aab96da4_3_3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g166aab96da4_3_3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36kg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(80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-81%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127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(78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272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(170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306kb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58ms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6aab96da4_3_27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g166aab96da4_3_27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twitter.com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our beloved social platform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g166aab96da4_3_27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g166aab96da4_3_27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206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(450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+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8%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723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(450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1550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(963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1.9MB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419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6aab96da4_3_3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g166aab96da4_3_34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fridaysforfuture.org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important mission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g166aab96da4_3_34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g166aab96da4_3_34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316kg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(700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+65%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1109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(700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2377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(1470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3.17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760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6aab96da4_3_58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How to check our tech footprint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g166aab96da4_3_58"/>
          <p:cNvSpPr txBox="1"/>
          <p:nvPr>
            <p:ph idx="1" type="body"/>
          </p:nvPr>
        </p:nvSpPr>
        <p:spPr>
          <a:xfrm>
            <a:off x="633050" y="2195275"/>
            <a:ext cx="57453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Websites like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karmametrix.com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help you find the values we read just a bit before</a:t>
            </a:r>
            <a:endParaRPr b="1" sz="340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g166aab96da4_3_58"/>
          <p:cNvSpPr txBox="1"/>
          <p:nvPr/>
        </p:nvSpPr>
        <p:spPr>
          <a:xfrm>
            <a:off x="633050" y="7150000"/>
            <a:ext cx="123204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9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en-IT" sz="36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Environmental friendliness is a win/win</a:t>
            </a:r>
            <a:r>
              <a:rPr b="1" lang="en-IT" sz="36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You get better metrics and SEO, the environment feels better :)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g166aab96da4_3_58"/>
          <p:cNvSpPr txBox="1"/>
          <p:nvPr/>
        </p:nvSpPr>
        <p:spPr>
          <a:xfrm>
            <a:off x="633050" y="4541500"/>
            <a:ext cx="58752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If you care about performance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gtmetrix.com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is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useful to measure your websites metrics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g166aab96da4_3_58"/>
          <p:cNvSpPr txBox="1"/>
          <p:nvPr>
            <p:ph idx="1" type="body"/>
          </p:nvPr>
        </p:nvSpPr>
        <p:spPr>
          <a:xfrm>
            <a:off x="8549600" y="2195275"/>
            <a:ext cx="57453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There’s an API for measuring your carbon footprint!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trycarbonapi.com</a:t>
            </a:r>
            <a:endParaRPr b="1" sz="3409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g166aab96da4_3_58"/>
          <p:cNvSpPr txBox="1"/>
          <p:nvPr>
            <p:ph idx="1" type="body"/>
          </p:nvPr>
        </p:nvSpPr>
        <p:spPr>
          <a:xfrm>
            <a:off x="8635225" y="4541575"/>
            <a:ext cx="64590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of course, an NPM package for your apps, because why not.</a:t>
            </a:r>
            <a:endParaRPr sz="3409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npmjs.com/package/carbon-footprint</a:t>
            </a:r>
            <a:endParaRPr b="1" sz="3409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2022-02-09T17:09:20Z</dcterms:created>
  <dc:creator>Microsoft Office User</dc:creator>
</cp:coreProperties>
</file>